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1" r:id="rId2"/>
    <p:sldId id="259" r:id="rId3"/>
    <p:sldId id="266" r:id="rId4"/>
    <p:sldId id="270" r:id="rId5"/>
    <p:sldId id="271" r:id="rId6"/>
    <p:sldId id="264" r:id="rId7"/>
  </p:sldIdLst>
  <p:sldSz cx="12192000" cy="6858000"/>
  <p:notesSz cx="6670675" cy="98758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161D"/>
    <a:srgbClr val="A40000"/>
    <a:srgbClr val="FF0909"/>
    <a:srgbClr val="F31515"/>
    <a:srgbClr val="F38F3D"/>
    <a:srgbClr val="FFFEF3"/>
    <a:srgbClr val="FFFEE5"/>
    <a:srgbClr val="FFFCC9"/>
    <a:srgbClr val="F2F8EE"/>
    <a:srgbClr val="EFF5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501" autoAdjust="0"/>
  </p:normalViewPr>
  <p:slideViewPr>
    <p:cSldViewPr snapToGrid="0">
      <p:cViewPr varScale="1">
        <p:scale>
          <a:sx n="111" d="100"/>
          <a:sy n="111" d="100"/>
        </p:scale>
        <p:origin x="5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626" cy="4955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8505" y="0"/>
            <a:ext cx="2890626" cy="4955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3DBF1C-900C-4668-8B8E-4A106C64731B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1235075"/>
            <a:ext cx="5924550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7068" y="4752747"/>
            <a:ext cx="5336540" cy="388861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80333"/>
            <a:ext cx="2890626" cy="4955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8505" y="9380333"/>
            <a:ext cx="2890626" cy="4955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4302AB-0C51-4F99-955E-52E68FB2EE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413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4CFE4-0E00-4F94-853F-8C5C86418539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072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1DF09-3042-4573-8A14-297005CEF519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3118E-C81A-4F18-9FCB-1C29ED300A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221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1DF09-3042-4573-8A14-297005CEF519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3118E-C81A-4F18-9FCB-1C29ED300A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630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1DF09-3042-4573-8A14-297005CEF519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3118E-C81A-4F18-9FCB-1C29ED300A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292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1DF09-3042-4573-8A14-297005CEF519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3118E-C81A-4F18-9FCB-1C29ED300A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546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1DF09-3042-4573-8A14-297005CEF519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3118E-C81A-4F18-9FCB-1C29ED300A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885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1DF09-3042-4573-8A14-297005CEF519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3118E-C81A-4F18-9FCB-1C29ED300A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680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1DF09-3042-4573-8A14-297005CEF519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3118E-C81A-4F18-9FCB-1C29ED300A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023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1DF09-3042-4573-8A14-297005CEF519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3118E-C81A-4F18-9FCB-1C29ED300A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938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1DF09-3042-4573-8A14-297005CEF519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3118E-C81A-4F18-9FCB-1C29ED300A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846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1DF09-3042-4573-8A14-297005CEF519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3118E-C81A-4F18-9FCB-1C29ED300A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382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1DF09-3042-4573-8A14-297005CEF519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3118E-C81A-4F18-9FCB-1C29ED300A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690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21DF09-3042-4573-8A14-297005CEF519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3118E-C81A-4F18-9FCB-1C29ED300A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189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sultant.ru/document/cons_doc_LAW_372861/#dst0" TargetMode="External"/><Relationship Id="rId2" Type="http://schemas.openxmlformats.org/officeDocument/2006/relationships/hyperlink" Target="http://www.consultant.ru/document/cons_doc_LAW_380068/372df40f83635d54e82d71e6edb59796bfce15a3/#dst100015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onsultant.ru/document/cons_doc_LAW_378079/#dst0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sultant.ru/document/cons_doc_LAW_380068/372df40f83635d54e82d71e6edb59796bfce15a3/#dst100015" TargetMode="External"/><Relationship Id="rId2" Type="http://schemas.openxmlformats.org/officeDocument/2006/relationships/hyperlink" Target="http://www.consultant.ru/document/cons_doc_LAW_380068/372df40f83635d54e82d71e6edb59796bfce15a3/#dst100053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8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8895614"/>
              </p:ext>
            </p:extLst>
          </p:nvPr>
        </p:nvGraphicFramePr>
        <p:xfrm>
          <a:off x="645695" y="313092"/>
          <a:ext cx="10515599" cy="2832639"/>
        </p:xfrm>
        <a:graphic>
          <a:graphicData uri="http://schemas.openxmlformats.org/drawingml/2006/table">
            <a:tbl>
              <a:tblPr/>
              <a:tblGrid>
                <a:gridCol w="1239830"/>
                <a:gridCol w="1175543"/>
                <a:gridCol w="25400"/>
                <a:gridCol w="1214430"/>
                <a:gridCol w="1019416"/>
                <a:gridCol w="178118"/>
                <a:gridCol w="988241"/>
                <a:gridCol w="1166359"/>
                <a:gridCol w="964313"/>
                <a:gridCol w="964313"/>
                <a:gridCol w="789818"/>
                <a:gridCol w="789818"/>
              </a:tblGrid>
              <a:tr h="643536"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2.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Сведения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 реализации ФСС РФ постановления Правительства РФ </a:t>
                      </a:r>
                      <a:b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Предоставление  субсидий юридическим лицам и индивидуальным предпринимателям</a:t>
                      </a:r>
                      <a:b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на стимулирование найма безработных граждан</a:t>
                      </a:r>
                      <a:b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в разрезе субъектов РФ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2652"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нарастающим итогом по состоянию на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15.05.2021 00:00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523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(отчетная дата)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0663"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(по оперативным данным)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450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Наименование субъекта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 сведениям СЗН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 заявлениям работодателей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Произведено выплат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2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количество работодателей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количество   трудоустроенных граждан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количество работодателей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количество   трудоустроенных граждан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количество работодателей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количество   трудоустроенных граждан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</a:t>
                      </a: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оличество выплат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</a:t>
                      </a: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умма, тыс.руб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0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88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 по РФ: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286729"/>
              </p:ext>
            </p:extLst>
          </p:nvPr>
        </p:nvGraphicFramePr>
        <p:xfrm>
          <a:off x="324853" y="3477127"/>
          <a:ext cx="10824409" cy="3265393"/>
        </p:xfrm>
        <a:graphic>
          <a:graphicData uri="http://schemas.openxmlformats.org/drawingml/2006/table">
            <a:tbl>
              <a:tblPr/>
              <a:tblGrid>
                <a:gridCol w="730648"/>
                <a:gridCol w="692762"/>
                <a:gridCol w="26146"/>
                <a:gridCol w="704502"/>
                <a:gridCol w="600755"/>
                <a:gridCol w="687349"/>
                <a:gridCol w="687349"/>
                <a:gridCol w="568282"/>
                <a:gridCol w="568282"/>
                <a:gridCol w="508747"/>
                <a:gridCol w="465450"/>
                <a:gridCol w="400503"/>
                <a:gridCol w="400503"/>
                <a:gridCol w="400503"/>
                <a:gridCol w="400503"/>
                <a:gridCol w="400503"/>
                <a:gridCol w="400503"/>
                <a:gridCol w="400503"/>
                <a:gridCol w="270610"/>
                <a:gridCol w="422152"/>
                <a:gridCol w="422152"/>
                <a:gridCol w="351793"/>
                <a:gridCol w="313909"/>
              </a:tblGrid>
              <a:tr h="644325">
                <a:tc gridSpan="2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Сведения о реализации ФСС РФ постановления Правительства РФ </a:t>
                      </a:r>
                      <a:b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 субсидий юридическим лицам и индивидуальным предпринимателям</a:t>
                      </a:r>
                      <a:b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стимулирование найма безработных граждан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разрезе субъектов РФ и траншей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8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2163">
                <a:tc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17"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нарастающим итогом по состоянию на</a:t>
                      </a:r>
                    </a:p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15.05.2021 00:00</a:t>
                      </a:r>
                    </a:p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(отчетная дата)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353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7"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fontAlgn="t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fontAlgn="t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 gridSpan="17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(по оперативным данным)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1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субъекта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сведениям СЗН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заявлениям работодателей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Произведено выплат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по траншам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03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транш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транш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 транш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148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работодателей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  трудоустроенных граждан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работодателей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  трудоустроенных граждан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работодателей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  трудоустроенных граждан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выплат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умма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работодателей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  трудоустроенных граждан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выплат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умма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работодателей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  трудоустроенных граждан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выплат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умма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работодателей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  трудоустроенных граждан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выплат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умма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1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по РФ: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1" y="-479"/>
            <a:ext cx="12193702" cy="685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77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2"/>
          <p:cNvSpPr txBox="1">
            <a:spLocks/>
          </p:cNvSpPr>
          <p:nvPr/>
        </p:nvSpPr>
        <p:spPr>
          <a:xfrm>
            <a:off x="312820" y="216567"/>
            <a:ext cx="8879305" cy="41229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Отчеты формируются в разрезе: 1. Отчетность сводная по категории работодателей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979879"/>
              </p:ext>
            </p:extLst>
          </p:nvPr>
        </p:nvGraphicFramePr>
        <p:xfrm>
          <a:off x="397041" y="628858"/>
          <a:ext cx="11032960" cy="6124427"/>
        </p:xfrm>
        <a:graphic>
          <a:graphicData uri="http://schemas.openxmlformats.org/drawingml/2006/table">
            <a:tbl>
              <a:tblPr/>
              <a:tblGrid>
                <a:gridCol w="2062795"/>
                <a:gridCol w="393728"/>
                <a:gridCol w="1283898"/>
                <a:gridCol w="787457"/>
                <a:gridCol w="787457"/>
                <a:gridCol w="941525"/>
                <a:gridCol w="941525"/>
                <a:gridCol w="667627"/>
                <a:gridCol w="778898"/>
                <a:gridCol w="778898"/>
                <a:gridCol w="804576"/>
                <a:gridCol w="804576"/>
              </a:tblGrid>
              <a:tr h="320934"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Сведения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 реализации ФСС РФ постановления Правительства РФ </a:t>
                      </a:r>
                      <a:b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 субсидий юридическим лицам и индивидуальным предпринимателям на стимулирование найма безработных граждан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0467"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нарастающим итогом по состоянию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0467"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15.05.2021 00:00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0467"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(по оперативным данным ФСС РФ)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714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Работодатели</a:t>
                      </a:r>
                      <a:b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(юридические лица и индивидуальные предприниматели, осуществившие  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найм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безработных граждан)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расходов ФБ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работодателей и  трудоустроенных граждан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произведено выплат: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14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сведениям СЗН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 заявлениям работодателя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предшествующую дату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отчетные даты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</a:t>
                      </a:r>
                      <a:b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0467"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Бюджетные учреждения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4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4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кол.выплат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кол.выплат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кол.выплат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4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467"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Автономные учреждения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604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604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кол.выплат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кол.выплат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кол.выплат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604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60467"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Некоммерческие организации (за исключением гос.(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учреждений, гос. корпораций (компаний), публично-правовых компаний)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4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4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кол.выплат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кол.выплат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кол.выплат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4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467"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Юридические лица (кроме некоммерческих организаций), индивидуальным предпринимателям, физическим лицам - производителям товаров, работ, услуг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604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604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кол.выплат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кол.выплат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кол.выплат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209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60467"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Государственные корпорации (компании), публично-правовые компании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4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4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кол.выплат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кол.выплат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кол.выплат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4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467"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Казенные учреждения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604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604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кол.выплат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кол.выплат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кол.выплат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604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60467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раб/дат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4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4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кол.выплат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кол.выплат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кол.выплат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4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1" y="-479"/>
            <a:ext cx="12193702" cy="685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99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8954" y="756774"/>
            <a:ext cx="8998059" cy="84263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Информационная работа со страхователями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7496" y="2116757"/>
            <a:ext cx="1574933" cy="157493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27047" y="3864442"/>
            <a:ext cx="22958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Горячая линия Фонда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14682" y="3864442"/>
            <a:ext cx="18639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Telegram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-чаты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16986" y="3764093"/>
            <a:ext cx="19330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ЛК -статус реестра и выплаты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52838" y="6173458"/>
            <a:ext cx="91641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+ Страхователь может подать жалобу в личном кабинете ФСС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6399" y="2176995"/>
            <a:ext cx="1280533" cy="128053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1285" y="2174436"/>
            <a:ext cx="1530403" cy="155498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500972" y="3825411"/>
            <a:ext cx="26910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Персональный менеджер ФСС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555565" y="-76808"/>
            <a:ext cx="11290950" cy="75219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поддержка в 2021 году юридических лиц и индивидуальных предпринимателей при трудоустройстве безработных граждан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57" y="1999321"/>
            <a:ext cx="1995246" cy="152877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3520" y="2116757"/>
            <a:ext cx="1720007" cy="1256353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19" name="TextBox 18"/>
          <p:cNvSpPr txBox="1"/>
          <p:nvPr/>
        </p:nvSpPr>
        <p:spPr>
          <a:xfrm>
            <a:off x="137757" y="3747486"/>
            <a:ext cx="19410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АРМ СЗН </a:t>
            </a:r>
          </a:p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ФСС</a:t>
            </a:r>
          </a:p>
        </p:txBody>
      </p:sp>
      <p:pic>
        <p:nvPicPr>
          <p:cNvPr id="20" name="Picture 11" descr="D:\MyDOC\Logo 20101222.bmp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0171" y="2213021"/>
            <a:ext cx="447482" cy="35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851" y="-479"/>
            <a:ext cx="12193702" cy="685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38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25801" y="77248"/>
            <a:ext cx="7722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Критерии для получения субсидии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855157"/>
              </p:ext>
            </p:extLst>
          </p:nvPr>
        </p:nvGraphicFramePr>
        <p:xfrm>
          <a:off x="155152" y="464860"/>
          <a:ext cx="11742933" cy="58081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42933"/>
              </a:tblGrid>
              <a:tr h="35203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anose="020B0606020202030204" pitchFamily="34" charset="0"/>
                        </a:rPr>
                        <a:t>Подтверждает работодатель (указывает</a:t>
                      </a:r>
                      <a:r>
                        <a:rPr lang="ru-RU" sz="1800" baseline="0" dirty="0" smtClean="0">
                          <a:latin typeface="Arial Narrow" panose="020B0606020202030204" pitchFamily="34" charset="0"/>
                        </a:rPr>
                        <a:t> в заявлении)</a:t>
                      </a:r>
                      <a:endParaRPr lang="ru-RU" sz="1800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442396">
                <a:tc>
                  <a:txBody>
                    <a:bodyPr/>
                    <a:lstStyle/>
                    <a:p>
                      <a:pPr algn="just"/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а) наличие государственной регистрации, осуществленной до 1 января 2021 г.;</a:t>
                      </a:r>
                    </a:p>
                    <a:p>
                      <a:pPr algn="just"/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в) отсутствие у работодателя на дату направления в Фонд заявления неисполненной обязанности по уплате налогов, сборов, страховых взносов, пеней, штрафов и процентов</a:t>
                      </a:r>
                      <a:r>
                        <a:rPr lang="ru-RU" sz="14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по налогам и страховым взносам; </a:t>
                      </a:r>
                    </a:p>
                    <a:p>
                      <a:pPr algn="just"/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г) отсутствие у работодателя на дату направления в Фонд заявления просроченной задолженности по возврату в федеральный бюджет субсидий, бюджетных инвестиций, предоставленных в том числе в соответствии с иными правовыми актами, а также иной просроченной (неурегулированной) задолженности по денежным обязательствам перед Российской Федерацией;</a:t>
                      </a:r>
                    </a:p>
                    <a:p>
                      <a:pPr algn="just"/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д) работодатель на дату направления в Фонд заявления не находится в процессе реорганизации (за исключением реорганизации в форме присоединения к работодателю другого юридического лица), ликвидации, в отношении работодателя не введена процедура банкротства, его деятельность не приостановлена, а работодатели, являющиеся ИП, не прекратили деятельность в качестве ИП;</a:t>
                      </a:r>
                    </a:p>
                    <a:p>
                      <a:pPr algn="just"/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е) неполучение работодателем на дату направления в Фонд заявления из федерального бюджета средств в соответствии с иными нормативными правовыми актами на цели, предусмотренные </a:t>
                      </a:r>
                      <a:r>
                        <a:rPr lang="ru-RU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  <a:hlinkClick r:id="rId2"/>
                        </a:rPr>
                        <a:t>пунктом 1</a:t>
                      </a: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  Правил;</a:t>
                      </a:r>
                    </a:p>
                    <a:p>
                      <a:pPr algn="just"/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ж) работодатель на дату направления в Фонд заявления не является юридическим лицом, в уставном (складочном) капитале которого доля участия иностранных юридических лиц, местом регистрации которых является государство (территория), включенное в утвержденный Министерством финансов Российской Федерации перечень государств и территорий, предоставляющих льготный налоговый режим налогообложения и (или) не предусматривающих раскрытия и предоставления информации при проведении финансовых операций (офшорные зоны), в совокупности превышает 50 процентов;</a:t>
                      </a:r>
                    </a:p>
                    <a:p>
                      <a:pPr algn="just"/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з) отсутствие в реестре дисквалифицированных лиц на дату направления в Фонд заявления сведений о дисквалифицированных руководителе, членах коллегиального исполнительного органа, лице, исполняющем функции единоличного исполнительного органа, или главном бухгалтере работодателя;</a:t>
                      </a:r>
                    </a:p>
                    <a:p>
                      <a:pPr algn="just"/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и) трудоустройство работодателем безработных граждан на условиях полного рабочего дня с учетом режима рабочего времени, установленного правилами внутреннего трудового распорядка работодателя;</a:t>
                      </a:r>
                    </a:p>
                    <a:p>
                      <a:pPr algn="just"/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к) выплата работодателем заработной платы трудоустроенным безработным гражданам в размере не ниже величины МРОТ, установленного Федеральным </a:t>
                      </a:r>
                      <a:r>
                        <a:rPr lang="ru-RU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  <a:hlinkClick r:id="rId3"/>
                        </a:rPr>
                        <a:t>законом</a:t>
                      </a: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 "О минимальном размере оплаты труда";</a:t>
                      </a:r>
                    </a:p>
                    <a:p>
                      <a:pPr algn="just"/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л) отсутствие у работодателя на дату направления в Фонд заявления задолженности по заработной плате;</a:t>
                      </a:r>
                    </a:p>
                    <a:p>
                      <a:pPr algn="just"/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н) отсутствие у работодателя займа в соответствии с </a:t>
                      </a:r>
                      <a:r>
                        <a:rPr lang="ru-RU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  <a:hlinkClick r:id="rId4"/>
                        </a:rPr>
                        <a:t>постановлением</a:t>
                      </a: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 Правительства Российской Федерации от 27 февраля 2021 г. N 279 "Об утверждении Правил предоставления субсидий из федерального бюджета российским кредитным организациям на возмещение недополученных ими доходов по кредитам, выданным в 2021 году юридическим лицам и индивидуальным предпринимателям на восстановление предпринимательской деятельности".</a:t>
                      </a:r>
                      <a:endParaRPr lang="ru-RU" sz="1400" b="0" i="0" kern="1200" dirty="0">
                        <a:solidFill>
                          <a:schemeClr val="dk1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086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8716" y="175220"/>
            <a:ext cx="7722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Критерии для получения субсидии</a:t>
            </a:r>
            <a:endParaRPr lang="ru-RU" sz="24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187809" y="791430"/>
          <a:ext cx="11742933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42933"/>
              </a:tblGrid>
              <a:tr h="32220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anose="020B0606020202030204" pitchFamily="34" charset="0"/>
                        </a:rPr>
                        <a:t>В отношении работников</a:t>
                      </a:r>
                      <a:endParaRPr lang="ru-RU" sz="1800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2141197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а) на 1 января 2021 г. зарегистрированы в качестве безработных граждан в органах службы занятости;</a:t>
                      </a:r>
                    </a:p>
                    <a:p>
                      <a:endParaRPr lang="ru-RU" sz="18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б) на дату направления органами службы занятости для трудоустройства к работодателю являлись безработными гражданами;</a:t>
                      </a:r>
                    </a:p>
                    <a:p>
                      <a:endParaRPr lang="ru-RU" sz="18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в) на дату заключения трудового договора с работодателем не имели работы, не были зарегистрированы в качестве индивидуального предпринимателя, главы крестьянского (фермерского) хозяйства, единоличного исполнительного органа юридического лица, а также не применяли специальный налоговый режим "Налог на профессиональный доход".</a:t>
                      </a:r>
                      <a:endParaRPr lang="ru-RU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187809" y="4002715"/>
          <a:ext cx="11742933" cy="2194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42933"/>
              </a:tblGrid>
              <a:tr h="27521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anose="020B0606020202030204" pitchFamily="34" charset="0"/>
                        </a:rPr>
                        <a:t>Критерии, определяемые Фондом</a:t>
                      </a:r>
                      <a:endParaRPr lang="ru-RU" sz="1800" dirty="0"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828955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б) направление работодателем заявления, указанного в </a:t>
                      </a:r>
                      <a:r>
                        <a:rPr lang="ru-RU" sz="18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пункте 16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настоящих Правил;</a:t>
                      </a:r>
                    </a:p>
                    <a:p>
                      <a:endParaRPr lang="ru-RU" sz="18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м) наличие у Фонда свободных остатков лимитов бюджетных обязательств, предусмотренных на цели, указанные в </a:t>
                      </a:r>
                      <a:r>
                        <a:rPr lang="ru-RU" sz="18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пункте 1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настоящих Правил, исходя из прогнозируемых кассовых расходов на предоставление субсидии работодателям, включенным в реестр или исключенным из реестра по методике, определяемой Фондом;</a:t>
                      </a:r>
                      <a:endParaRPr lang="ru-RU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147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944159" y="749208"/>
            <a:ext cx="10307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Информационное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взаимодействие на уровне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субъекта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Picture 8" descr="https://static.tildacdn.com/tild6538-3139-4037-b135-613662386564/imag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131" y="4379369"/>
            <a:ext cx="1416549" cy="1117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6724650" y="1735221"/>
            <a:ext cx="2208404" cy="830997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Региональные отделения Фонда</a:t>
            </a:r>
          </a:p>
          <a:p>
            <a:pPr algn="ctr"/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111147" y="3235406"/>
            <a:ext cx="69364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Субсидия по истечении 1-го мес. в </a:t>
            </a:r>
            <a:r>
              <a:rPr lang="ru-RU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течение </a:t>
            </a:r>
            <a:r>
              <a:rPr 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</a:t>
            </a:r>
            <a:r>
              <a:rPr lang="ru-RU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раб. дней </a:t>
            </a:r>
            <a:r>
              <a:rPr 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 дня направления заявления, по истечении 3-го и 6-го мес. по истечении соответственно 102 и 192 дня со дня трудоустройства после проверки 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идентификации в ФНС и ПФР </a:t>
            </a:r>
            <a:endParaRPr lang="ru-RU" sz="1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579373" y="4218090"/>
            <a:ext cx="3037070" cy="5985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Заявка на кассовый расход (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КБК в зависимости от ОКОПФ, сумма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9" name="Picture 11" descr="D:\MyDOC\Logo 20101222.bmp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4005" y="2102497"/>
            <a:ext cx="447482" cy="35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" name="Соединительная линия уступом 29"/>
          <p:cNvCxnSpPr>
            <a:stCxn id="21" idx="2"/>
          </p:cNvCxnSpPr>
          <p:nvPr/>
        </p:nvCxnSpPr>
        <p:spPr>
          <a:xfrm rot="16200000" flipH="1">
            <a:off x="8405856" y="1989213"/>
            <a:ext cx="1676934" cy="2830943"/>
          </a:xfrm>
          <a:prstGeom prst="bentConnector2">
            <a:avLst/>
          </a:prstGeom>
          <a:ln w="44450">
            <a:solidFill>
              <a:schemeClr val="accent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Соединительная линия уступом 30"/>
          <p:cNvCxnSpPr>
            <a:stCxn id="21" idx="2"/>
            <a:endCxn id="20" idx="3"/>
          </p:cNvCxnSpPr>
          <p:nvPr/>
        </p:nvCxnSpPr>
        <p:spPr>
          <a:xfrm rot="5400000">
            <a:off x="4739757" y="1849141"/>
            <a:ext cx="2372018" cy="3806172"/>
          </a:xfrm>
          <a:prstGeom prst="bentConnector2">
            <a:avLst/>
          </a:prstGeom>
          <a:ln w="44450">
            <a:solidFill>
              <a:schemeClr val="accent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Скругленная прямоугольная выноска 31"/>
          <p:cNvSpPr/>
          <p:nvPr/>
        </p:nvSpPr>
        <p:spPr>
          <a:xfrm>
            <a:off x="9244323" y="3345800"/>
            <a:ext cx="1017484" cy="717982"/>
          </a:xfrm>
          <a:prstGeom prst="wedgeRoundRectCallout">
            <a:avLst>
              <a:gd name="adj1" fmla="val 91370"/>
              <a:gd name="adj2" fmla="val -3162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ФСС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Личный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кабинет</a:t>
            </a:r>
          </a:p>
          <a:p>
            <a:pPr algn="ctr"/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Страхователя</a:t>
            </a:r>
            <a:endParaRPr lang="ru-RU" dirty="0"/>
          </a:p>
        </p:txBody>
      </p:sp>
      <p:pic>
        <p:nvPicPr>
          <p:cNvPr id="33" name="Picture 11" descr="D:\MyDOC\Logo 20101222.bmp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16122" y="2139070"/>
            <a:ext cx="468629" cy="35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4" name="Прямая со стрелкой 33"/>
          <p:cNvCxnSpPr/>
          <p:nvPr/>
        </p:nvCxnSpPr>
        <p:spPr>
          <a:xfrm flipH="1">
            <a:off x="1435772" y="4914224"/>
            <a:ext cx="1234265" cy="1"/>
          </a:xfrm>
          <a:prstGeom prst="straightConnector1">
            <a:avLst/>
          </a:prstGeom>
          <a:ln w="44450">
            <a:solidFill>
              <a:schemeClr val="accent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820371" y="5335732"/>
            <a:ext cx="0" cy="486852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1394562" y="4383046"/>
            <a:ext cx="1250012" cy="393735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расчетный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счет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4235088" y="5428849"/>
            <a:ext cx="1016989" cy="393735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По номеру карты МИР</a:t>
            </a: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44" y="4456162"/>
            <a:ext cx="752253" cy="779378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961" y="5578215"/>
            <a:ext cx="752253" cy="779378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096" y="5545900"/>
            <a:ext cx="605629" cy="832740"/>
          </a:xfrm>
          <a:prstGeom prst="rect">
            <a:avLst/>
          </a:prstGeom>
        </p:spPr>
      </p:pic>
      <p:cxnSp>
        <p:nvCxnSpPr>
          <p:cNvPr id="42" name="Соединительная линия уступом 41"/>
          <p:cNvCxnSpPr>
            <a:stCxn id="20" idx="2"/>
            <a:endCxn id="41" idx="1"/>
          </p:cNvCxnSpPr>
          <p:nvPr/>
        </p:nvCxnSpPr>
        <p:spPr>
          <a:xfrm rot="16200000" flipH="1">
            <a:off x="4322168" y="4489341"/>
            <a:ext cx="465167" cy="2480690"/>
          </a:xfrm>
          <a:prstGeom prst="bentConnector2">
            <a:avLst/>
          </a:prstGeom>
          <a:ln w="44450">
            <a:solidFill>
              <a:schemeClr val="accent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41" idx="3"/>
            <a:endCxn id="40" idx="1"/>
          </p:cNvCxnSpPr>
          <p:nvPr/>
        </p:nvCxnSpPr>
        <p:spPr>
          <a:xfrm>
            <a:off x="6400725" y="5962270"/>
            <a:ext cx="823236" cy="5634"/>
          </a:xfrm>
          <a:prstGeom prst="straightConnector1">
            <a:avLst/>
          </a:prstGeom>
          <a:ln w="44450">
            <a:solidFill>
              <a:schemeClr val="accent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stCxn id="40" idx="3"/>
          </p:cNvCxnSpPr>
          <p:nvPr/>
        </p:nvCxnSpPr>
        <p:spPr>
          <a:xfrm>
            <a:off x="7976214" y="5967904"/>
            <a:ext cx="1061089" cy="12662"/>
          </a:xfrm>
          <a:prstGeom prst="straightConnector1">
            <a:avLst/>
          </a:prstGeom>
          <a:ln w="44450">
            <a:solidFill>
              <a:schemeClr val="accent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3026754" y="1636122"/>
            <a:ext cx="3219525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Направляет заявление и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реестр для ФСС: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сведения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по каждому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нанятому безработному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гражданину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314405" y="2707665"/>
            <a:ext cx="1695890" cy="27699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Ошибки в реестрах</a:t>
            </a:r>
          </a:p>
        </p:txBody>
      </p:sp>
      <p:cxnSp>
        <p:nvCxnSpPr>
          <p:cNvPr id="51" name="Прямая со стрелкой 50"/>
          <p:cNvCxnSpPr/>
          <p:nvPr/>
        </p:nvCxnSpPr>
        <p:spPr>
          <a:xfrm>
            <a:off x="3193044" y="2284672"/>
            <a:ext cx="3174901" cy="2561"/>
          </a:xfrm>
          <a:prstGeom prst="straightConnector1">
            <a:avLst/>
          </a:prstGeom>
          <a:ln w="44450">
            <a:solidFill>
              <a:schemeClr val="accent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Соединительная линия уступом 54"/>
          <p:cNvCxnSpPr>
            <a:stCxn id="21" idx="2"/>
          </p:cNvCxnSpPr>
          <p:nvPr/>
        </p:nvCxnSpPr>
        <p:spPr>
          <a:xfrm rot="5400000">
            <a:off x="4429136" y="-207308"/>
            <a:ext cx="626191" cy="6173243"/>
          </a:xfrm>
          <a:prstGeom prst="bentConnector2">
            <a:avLst/>
          </a:prstGeom>
          <a:ln w="44450">
            <a:solidFill>
              <a:schemeClr val="accent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DDC68-44A9-4BBE-96EB-BD51F6A507BC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50" name="TextBox 49"/>
          <p:cNvSpPr txBox="1"/>
          <p:nvPr/>
        </p:nvSpPr>
        <p:spPr>
          <a:xfrm>
            <a:off x="142368" y="1474814"/>
            <a:ext cx="2623545" cy="1323439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Работодатели</a:t>
            </a:r>
          </a:p>
          <a:p>
            <a:pPr algn="ctr"/>
            <a:endParaRPr lang="ru-RU" sz="2000" b="1" dirty="0" smtClean="0">
              <a:solidFill>
                <a:prstClr val="black"/>
              </a:solidFill>
            </a:endParaRPr>
          </a:p>
          <a:p>
            <a:pPr algn="ctr"/>
            <a:endParaRPr lang="ru-RU" sz="2000" b="1" dirty="0">
              <a:solidFill>
                <a:prstClr val="black"/>
              </a:solidFill>
            </a:endParaRPr>
          </a:p>
          <a:p>
            <a:pPr algn="ctr"/>
            <a:endParaRPr lang="ru-RU" sz="2000" b="1" dirty="0">
              <a:solidFill>
                <a:prstClr val="black"/>
              </a:solidFill>
            </a:endParaRPr>
          </a:p>
        </p:txBody>
      </p:sp>
      <p:pic>
        <p:nvPicPr>
          <p:cNvPr id="52" name="Picture 10" descr="D:\Users\DKukushkin\Downloads\1457020428_icons-10_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29" y="1811455"/>
            <a:ext cx="1042701" cy="896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0" descr="D:\Users\DKukushkin\Downloads\1457020428_icons-10_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90" y="5687910"/>
            <a:ext cx="1042701" cy="896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094" y="5641179"/>
            <a:ext cx="729276" cy="77180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9347148" y="6422093"/>
            <a:ext cx="4812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ИП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3183" y="3704791"/>
            <a:ext cx="1271666" cy="928869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61" name="Заголовок 1"/>
          <p:cNvSpPr txBox="1">
            <a:spLocks/>
          </p:cNvSpPr>
          <p:nvPr/>
        </p:nvSpPr>
        <p:spPr>
          <a:xfrm>
            <a:off x="781046" y="-48660"/>
            <a:ext cx="10633725" cy="75219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поддержка в 2021 году юридических лиц и индивидуальных предпринимателей при трудоустройстве безработных граждан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7" name="Рисунок 6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163" y="2474978"/>
            <a:ext cx="533876" cy="5424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632" y="2347014"/>
            <a:ext cx="1619250" cy="571500"/>
          </a:xfrm>
          <a:prstGeom prst="rect">
            <a:avLst/>
          </a:prstGeom>
        </p:spPr>
      </p:pic>
      <p:sp>
        <p:nvSpPr>
          <p:cNvPr id="38" name="Прямоугольник 37"/>
          <p:cNvSpPr/>
          <p:nvPr/>
        </p:nvSpPr>
        <p:spPr>
          <a:xfrm>
            <a:off x="8550436" y="4320081"/>
            <a:ext cx="1666712" cy="393735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Информирование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484" y="5793770"/>
            <a:ext cx="729276" cy="771804"/>
          </a:xfrm>
          <a:prstGeom prst="rect">
            <a:avLst/>
          </a:prstGeom>
        </p:spPr>
      </p:pic>
      <p:sp>
        <p:nvSpPr>
          <p:cNvPr id="45" name="Прямоугольник 44"/>
          <p:cNvSpPr/>
          <p:nvPr/>
        </p:nvSpPr>
        <p:spPr>
          <a:xfrm>
            <a:off x="992081" y="5453252"/>
            <a:ext cx="9319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ЮЛ/ИП</a:t>
            </a:r>
            <a:endParaRPr lang="ru-RU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67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959</TotalTime>
  <Words>968</Words>
  <Application>Microsoft Office PowerPoint</Application>
  <PresentationFormat>Широкоэкранный</PresentationFormat>
  <Paragraphs>479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Arial Narrow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Информационная работа со страхователями</vt:lpstr>
      <vt:lpstr>Презентация PowerPoint</vt:lpstr>
      <vt:lpstr>Презентация PowerPoint</vt:lpstr>
      <vt:lpstr>Презентация PowerPoint</vt:lpstr>
    </vt:vector>
  </TitlesOfParts>
  <Company>ЦА ФСС РФ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государственная поддержка в 2021 году юридических лиц и индивидуальных предпринимателей при трудоустройстве безработных граждан</dc:title>
  <dc:creator>Толкачев Вячеслав Сергеевич</dc:creator>
  <cp:lastModifiedBy>Зам. нач. отдела</cp:lastModifiedBy>
  <cp:revision>56</cp:revision>
  <cp:lastPrinted>2021-03-17T16:40:49Z</cp:lastPrinted>
  <dcterms:created xsi:type="dcterms:W3CDTF">2021-03-17T13:36:01Z</dcterms:created>
  <dcterms:modified xsi:type="dcterms:W3CDTF">2021-04-15T05:47:40Z</dcterms:modified>
</cp:coreProperties>
</file>